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7" r:id="rId4"/>
    <p:sldId id="257" r:id="rId5"/>
    <p:sldId id="259" r:id="rId6"/>
    <p:sldId id="258" r:id="rId7"/>
    <p:sldId id="256" r:id="rId8"/>
    <p:sldId id="260" r:id="rId9"/>
    <p:sldId id="262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06" autoAdjust="0"/>
    <p:restoredTop sz="94660"/>
  </p:normalViewPr>
  <p:slideViewPr>
    <p:cSldViewPr>
      <p:cViewPr varScale="1">
        <p:scale>
          <a:sx n="74" d="100"/>
          <a:sy n="74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5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5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5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19200" y="1905000"/>
            <a:ext cx="69342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Isosceles Triangle 4"/>
          <p:cNvSpPr/>
          <p:nvPr/>
        </p:nvSpPr>
        <p:spPr>
          <a:xfrm>
            <a:off x="3581400" y="2057400"/>
            <a:ext cx="609600" cy="6858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Oval 5"/>
          <p:cNvSpPr/>
          <p:nvPr/>
        </p:nvSpPr>
        <p:spPr>
          <a:xfrm>
            <a:off x="685800" y="304800"/>
            <a:ext cx="1219200" cy="1600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Oval 7"/>
          <p:cNvSpPr/>
          <p:nvPr/>
        </p:nvSpPr>
        <p:spPr>
          <a:xfrm>
            <a:off x="7620000" y="838200"/>
            <a:ext cx="838200" cy="1066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TextBox 9"/>
          <p:cNvSpPr txBox="1"/>
          <p:nvPr/>
        </p:nvSpPr>
        <p:spPr>
          <a:xfrm>
            <a:off x="914400" y="8382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5 kg</a:t>
            </a:r>
            <a:endParaRPr lang="en-NZ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0" y="10668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3 kg</a:t>
            </a:r>
            <a:endParaRPr lang="en-NZ" sz="320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228997" y="2514203"/>
            <a:ext cx="213360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7430294" y="2247900"/>
            <a:ext cx="129460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133600" y="215842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0.4 m</a:t>
            </a:r>
            <a:endParaRPr lang="en-NZ" sz="3200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886200" y="2209800"/>
            <a:ext cx="41910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410200" y="2158425"/>
            <a:ext cx="11272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NZ" sz="3200" dirty="0" smtClean="0">
                <a:solidFill>
                  <a:prstClr val="black"/>
                </a:solidFill>
              </a:rPr>
              <a:t>0.6 m</a:t>
            </a:r>
            <a:endParaRPr lang="en-NZ" sz="32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8600" y="3657600"/>
            <a:ext cx="88392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NZ" sz="2800" dirty="0" smtClean="0"/>
              <a:t>How many </a:t>
            </a:r>
            <a:r>
              <a:rPr lang="en-NZ" sz="2800" b="1" dirty="0" smtClean="0"/>
              <a:t>forces</a:t>
            </a:r>
            <a:r>
              <a:rPr lang="en-NZ" sz="2800" dirty="0" smtClean="0"/>
              <a:t> do you see in this system?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NZ" sz="2800" dirty="0" smtClean="0"/>
              <a:t>Calculate the </a:t>
            </a:r>
            <a:r>
              <a:rPr lang="en-NZ" sz="2800" b="1" dirty="0" smtClean="0"/>
              <a:t>momentum</a:t>
            </a:r>
            <a:r>
              <a:rPr lang="en-NZ" sz="2800" dirty="0" smtClean="0"/>
              <a:t> produced by the 5 kg mass.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NZ" sz="2800" dirty="0" smtClean="0"/>
              <a:t>Calculate the </a:t>
            </a:r>
            <a:r>
              <a:rPr lang="en-NZ" sz="2800" b="1" dirty="0" smtClean="0"/>
              <a:t>momentum</a:t>
            </a:r>
            <a:r>
              <a:rPr lang="en-NZ" sz="2800" dirty="0" smtClean="0"/>
              <a:t> produced by the 3 kg mass.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NZ" sz="2800" dirty="0" smtClean="0"/>
              <a:t>Is this system in </a:t>
            </a:r>
            <a:r>
              <a:rPr lang="en-NZ" sz="2800" b="1" dirty="0" smtClean="0"/>
              <a:t>equilibrium</a:t>
            </a:r>
            <a:r>
              <a:rPr lang="en-NZ" sz="2800" dirty="0" smtClean="0"/>
              <a:t> or not? Explain your answer.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NZ" sz="2800" dirty="0" smtClean="0"/>
              <a:t>If the system is in equilibrium, a) find the mass of the ruler;  b) find the support force acting from the pivot.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295400" y="2208212"/>
            <a:ext cx="25908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810000" y="2286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i="1" dirty="0" smtClean="0">
                <a:latin typeface="Times New Roman" pitchFamily="18" charset="0"/>
                <a:cs typeface="Times New Roman" pitchFamily="18" charset="0"/>
              </a:rPr>
              <a:t>g = 9.8 ms</a:t>
            </a:r>
            <a:r>
              <a:rPr lang="en-NZ" sz="3200" b="1" i="1" baseline="30000" dirty="0" smtClean="0">
                <a:latin typeface="Times New Roman" pitchFamily="18" charset="0"/>
                <a:cs typeface="Times New Roman" pitchFamily="18" charset="0"/>
              </a:rPr>
              <a:t>-2</a:t>
            </a:r>
            <a:endParaRPr lang="en-NZ" sz="3200" b="1" i="1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000" y="457200"/>
            <a:ext cx="83058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742950" marR="0" lvl="0" indent="-7429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tabLst/>
            </a:pPr>
            <a:r>
              <a:rPr kumimoji="0" lang="en-US" altLang="ko-KR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Torque Exercises</a:t>
            </a: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altLang="ko-KR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Homework Booklet Worksheet</a:t>
            </a:r>
            <a:r>
              <a:rPr kumimoji="0" lang="en-US" altLang="ko-KR" sz="4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 </a:t>
            </a:r>
            <a:r>
              <a:rPr kumimoji="0" lang="en-US" altLang="ko-KR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#12</a:t>
            </a:r>
            <a:r>
              <a:rPr kumimoji="0" lang="en-US" altLang="ko-KR" sz="4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Batang" pitchFamily="18" charset="-127"/>
                <a:cs typeface="Times New Roman" pitchFamily="18" charset="0"/>
              </a:rPr>
              <a:t> (both pages)</a:t>
            </a:r>
            <a:endParaRPr kumimoji="0" lang="en-US" altLang="ko-KR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ea typeface="Batang" pitchFamily="18" charset="-127"/>
              <a:cs typeface="Times New Roman" pitchFamily="18" charset="0"/>
            </a:endParaRPr>
          </a:p>
          <a:p>
            <a:pPr marL="742950" marR="0" lvl="0" indent="-742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n-US" altLang="ko-KR" sz="4000" dirty="0" smtClean="0">
                <a:solidFill>
                  <a:schemeClr val="bg1"/>
                </a:solidFill>
                <a:ea typeface="Batang" pitchFamily="18" charset="-127"/>
                <a:cs typeface="Times New Roman" pitchFamily="18" charset="0"/>
              </a:rPr>
              <a:t>Extension Work: Activity 9B Q8 ~ 12</a:t>
            </a:r>
            <a:endParaRPr kumimoji="0" lang="en-US" altLang="ko-KR" sz="5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620554"/>
            <a:ext cx="8001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NZ" sz="6000" dirty="0" smtClean="0">
                <a:solidFill>
                  <a:schemeClr val="bg1"/>
                </a:solidFill>
              </a:rPr>
              <a:t>What is </a:t>
            </a:r>
            <a:r>
              <a:rPr lang="en-NZ" sz="6000" dirty="0" smtClean="0">
                <a:solidFill>
                  <a:srgbClr val="FFFF00"/>
                </a:solidFill>
              </a:rPr>
              <a:t>Equilibrium</a:t>
            </a:r>
            <a:r>
              <a:rPr lang="en-NZ" sz="6000" dirty="0" smtClean="0">
                <a:solidFill>
                  <a:schemeClr val="bg1"/>
                </a:solidFill>
              </a:rPr>
              <a:t>?</a:t>
            </a:r>
          </a:p>
          <a:p>
            <a:pPr algn="ctr">
              <a:spcAft>
                <a:spcPts val="2400"/>
              </a:spcAft>
            </a:pPr>
            <a:r>
              <a:rPr lang="en-NZ" sz="115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NZ" sz="11500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net</a:t>
            </a:r>
            <a:r>
              <a:rPr lang="en-NZ" sz="1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</a:p>
          <a:p>
            <a:pPr algn="ctr">
              <a:spcAft>
                <a:spcPts val="2400"/>
              </a:spcAft>
            </a:pPr>
            <a:r>
              <a:rPr lang="en-NZ" sz="115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NZ" sz="11500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net</a:t>
            </a:r>
            <a:r>
              <a:rPr lang="en-NZ" sz="1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  <a:endParaRPr lang="en-NZ" sz="11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561" y="2438400"/>
            <a:ext cx="8118039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590800" y="411540"/>
            <a:ext cx="386355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NZ" sz="96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NZ" sz="9600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net</a:t>
            </a:r>
            <a:r>
              <a:rPr lang="en-NZ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381000"/>
            <a:ext cx="8001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NZ" sz="115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NZ" sz="11500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net</a:t>
            </a:r>
            <a:r>
              <a:rPr lang="en-NZ" sz="1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  <a:endParaRPr lang="en-NZ" sz="11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3960674"/>
            <a:ext cx="701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chemeClr val="bg1"/>
                </a:solidFill>
              </a:rPr>
              <a:t>     Total                        </a:t>
            </a:r>
            <a:r>
              <a:rPr lang="en-NZ" sz="3600" dirty="0" err="1" smtClean="0">
                <a:solidFill>
                  <a:schemeClr val="bg1"/>
                </a:solidFill>
              </a:rPr>
              <a:t>Total</a:t>
            </a:r>
            <a:r>
              <a:rPr lang="en-NZ" sz="3600" dirty="0" smtClean="0">
                <a:solidFill>
                  <a:schemeClr val="bg1"/>
                </a:solidFill>
              </a:rPr>
              <a:t>           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Clockwise      +    Anticlockwise     = </a:t>
            </a:r>
          </a:p>
          <a:p>
            <a:r>
              <a:rPr lang="en-NZ" sz="3600" dirty="0" smtClean="0">
                <a:solidFill>
                  <a:schemeClr val="bg1"/>
                </a:solidFill>
              </a:rPr>
              <a:t>Moments                </a:t>
            </a:r>
            <a:r>
              <a:rPr lang="en-NZ" sz="3600" dirty="0" err="1" smtClean="0">
                <a:solidFill>
                  <a:schemeClr val="bg1"/>
                </a:solidFill>
              </a:rPr>
              <a:t>Moments</a:t>
            </a:r>
            <a:endParaRPr lang="en-NZ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43800" y="4300478"/>
            <a:ext cx="99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600" dirty="0" smtClean="0">
                <a:solidFill>
                  <a:schemeClr val="bg1"/>
                </a:solidFill>
              </a:rPr>
              <a:t>0</a:t>
            </a:r>
            <a:endParaRPr lang="en-NZ" sz="6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2949714"/>
            <a:ext cx="731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i="1" dirty="0" smtClean="0">
                <a:solidFill>
                  <a:schemeClr val="bg1"/>
                </a:solidFill>
              </a:rPr>
              <a:t>It means…</a:t>
            </a:r>
            <a:endParaRPr lang="en-NZ" sz="40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48225" y="152400"/>
            <a:ext cx="355257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NZ" sz="96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NZ" sz="9600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net</a:t>
            </a:r>
            <a:r>
              <a:rPr lang="en-NZ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  <a:endParaRPr lang="en-NZ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248" y="1981200"/>
            <a:ext cx="857495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85800" y="5059740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Anticlockwise moment = 98 Nm  </a:t>
            </a:r>
            <a:r>
              <a:rPr lang="en-NZ" sz="2800" dirty="0" smtClean="0">
                <a:solidFill>
                  <a:schemeClr val="bg1"/>
                </a:solidFill>
              </a:rPr>
              <a:t>(20 x 9.8 x 0.5)</a:t>
            </a:r>
            <a:endParaRPr lang="en-NZ" sz="3200" dirty="0" smtClean="0">
              <a:solidFill>
                <a:schemeClr val="bg1"/>
              </a:solidFill>
            </a:endParaRPr>
          </a:p>
          <a:p>
            <a:r>
              <a:rPr lang="en-NZ" sz="3200" dirty="0" smtClean="0">
                <a:solidFill>
                  <a:schemeClr val="bg1"/>
                </a:solidFill>
              </a:rPr>
              <a:t>Clockwise moment = 98 Nm</a:t>
            </a:r>
          </a:p>
          <a:p>
            <a:r>
              <a:rPr lang="en-NZ" sz="3200" dirty="0" smtClean="0">
                <a:solidFill>
                  <a:schemeClr val="bg1"/>
                </a:solidFill>
              </a:rPr>
              <a:t>Net Torque = 0</a:t>
            </a:r>
            <a:endParaRPr lang="en-NZ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1751618"/>
            <a:ext cx="4572000" cy="33547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NZ" sz="96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NZ" sz="9600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net</a:t>
            </a:r>
            <a:r>
              <a:rPr lang="en-NZ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</a:p>
          <a:p>
            <a:pPr algn="ctr">
              <a:spcAft>
                <a:spcPts val="2400"/>
              </a:spcAft>
            </a:pPr>
            <a:r>
              <a:rPr lang="en-NZ" sz="96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τ</a:t>
            </a:r>
            <a:r>
              <a:rPr lang="en-NZ" sz="9600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net</a:t>
            </a:r>
            <a:r>
              <a:rPr lang="en-NZ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0</a:t>
            </a:r>
            <a:endParaRPr lang="en-NZ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2895600"/>
            <a:ext cx="746760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Isosceles Triangle 4"/>
          <p:cNvSpPr/>
          <p:nvPr/>
        </p:nvSpPr>
        <p:spPr>
          <a:xfrm>
            <a:off x="3124200" y="2971800"/>
            <a:ext cx="457200" cy="6858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Oval 5"/>
          <p:cNvSpPr/>
          <p:nvPr/>
        </p:nvSpPr>
        <p:spPr>
          <a:xfrm>
            <a:off x="685800" y="1295400"/>
            <a:ext cx="1219200" cy="1600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Oval 7"/>
          <p:cNvSpPr/>
          <p:nvPr/>
        </p:nvSpPr>
        <p:spPr>
          <a:xfrm>
            <a:off x="7620000" y="1828800"/>
            <a:ext cx="838200" cy="1066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TextBox 9"/>
          <p:cNvSpPr txBox="1"/>
          <p:nvPr/>
        </p:nvSpPr>
        <p:spPr>
          <a:xfrm>
            <a:off x="762000" y="18288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500 g</a:t>
            </a:r>
            <a:endParaRPr lang="en-NZ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3800" y="21336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chemeClr val="bg1"/>
                </a:solidFill>
              </a:rPr>
              <a:t>200 g</a:t>
            </a:r>
            <a:endParaRPr lang="en-NZ" sz="2800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295400" y="3124200"/>
            <a:ext cx="20574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352800" y="3124200"/>
            <a:ext cx="47244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105400" y="30480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70 cm</a:t>
            </a:r>
            <a:endParaRPr lang="en-NZ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30480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30 cm</a:t>
            </a:r>
            <a:endParaRPr lang="en-NZ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3954720"/>
            <a:ext cx="8001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3200" b="1" i="1" dirty="0" smtClean="0"/>
              <a:t>You may assume:</a:t>
            </a:r>
          </a:p>
          <a:p>
            <a:pPr marL="514350" indent="-5143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200" b="1" i="1" dirty="0" smtClean="0"/>
              <a:t>The ruler is uniform (i.e. its centre of mass is exactly at the middle)</a:t>
            </a:r>
          </a:p>
          <a:p>
            <a:pPr marL="514350" indent="-5143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200" b="1" i="1" dirty="0" smtClean="0"/>
              <a:t>The mass of the ruler = 50g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235803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/>
              <a:t>Is this system at equilibrium?</a:t>
            </a:r>
            <a:endParaRPr lang="en-NZ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3200400"/>
            <a:ext cx="7467600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Isosceles Triangle 4"/>
          <p:cNvSpPr/>
          <p:nvPr/>
        </p:nvSpPr>
        <p:spPr>
          <a:xfrm>
            <a:off x="3124200" y="3276600"/>
            <a:ext cx="457200" cy="6858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Oval 5"/>
          <p:cNvSpPr/>
          <p:nvPr/>
        </p:nvSpPr>
        <p:spPr>
          <a:xfrm>
            <a:off x="685800" y="1600200"/>
            <a:ext cx="1219200" cy="1600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Oval 7"/>
          <p:cNvSpPr/>
          <p:nvPr/>
        </p:nvSpPr>
        <p:spPr>
          <a:xfrm>
            <a:off x="7620000" y="2133600"/>
            <a:ext cx="838200" cy="10668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TextBox 9"/>
          <p:cNvSpPr txBox="1"/>
          <p:nvPr/>
        </p:nvSpPr>
        <p:spPr>
          <a:xfrm>
            <a:off x="762000" y="21336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500 g</a:t>
            </a:r>
            <a:endParaRPr lang="en-NZ" sz="3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3800" y="24384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chemeClr val="bg1"/>
                </a:solidFill>
              </a:rPr>
              <a:t>200 g</a:t>
            </a:r>
            <a:endParaRPr lang="en-NZ" sz="280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397" y="4038203"/>
            <a:ext cx="259080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7468394" y="3505200"/>
            <a:ext cx="121840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4229497" y="3542903"/>
            <a:ext cx="68580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962400" y="38862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0.49 N</a:t>
            </a:r>
            <a:endParaRPr lang="en-NZ" sz="3200" dirty="0" smtClean="0"/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1828006" y="1676400"/>
            <a:ext cx="3048794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505200" y="11430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7.35 N</a:t>
            </a:r>
            <a:endParaRPr lang="en-NZ" sz="3200" dirty="0"/>
          </a:p>
        </p:txBody>
      </p:sp>
      <p:sp>
        <p:nvSpPr>
          <p:cNvPr id="16" name="Rectangle 15"/>
          <p:cNvSpPr/>
          <p:nvPr/>
        </p:nvSpPr>
        <p:spPr>
          <a:xfrm>
            <a:off x="1371600" y="3864114"/>
            <a:ext cx="12811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4000" dirty="0" smtClean="0">
                <a:solidFill>
                  <a:prstClr val="black"/>
                </a:solidFill>
              </a:rPr>
              <a:t>4.9 N</a:t>
            </a:r>
            <a:endParaRPr lang="en-NZ" sz="4000" dirty="0"/>
          </a:p>
        </p:txBody>
      </p:sp>
      <p:sp>
        <p:nvSpPr>
          <p:cNvPr id="17" name="Rectangle 16"/>
          <p:cNvSpPr/>
          <p:nvPr/>
        </p:nvSpPr>
        <p:spPr>
          <a:xfrm>
            <a:off x="6477000" y="3330714"/>
            <a:ext cx="15408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4000" dirty="0" smtClean="0">
                <a:solidFill>
                  <a:prstClr val="black"/>
                </a:solidFill>
              </a:rPr>
              <a:t>1.96 N</a:t>
            </a:r>
            <a:endParaRPr lang="en-NZ" sz="4000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4875074"/>
            <a:ext cx="853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5400" b="1" i="1" dirty="0" err="1" smtClean="0"/>
              <a:t>F</a:t>
            </a:r>
            <a:r>
              <a:rPr lang="en-NZ" sz="5400" b="1" i="1" baseline="-25000" dirty="0" err="1" smtClean="0"/>
              <a:t>net</a:t>
            </a:r>
            <a:r>
              <a:rPr lang="en-NZ" sz="5400" b="1" dirty="0" smtClean="0"/>
              <a:t> = 0 </a:t>
            </a:r>
            <a:r>
              <a:rPr lang="en-NZ" sz="2800" b="1" dirty="0" smtClean="0"/>
              <a:t> </a:t>
            </a:r>
            <a:r>
              <a:rPr lang="en-NZ" sz="2800" dirty="0" smtClean="0"/>
              <a:t>total upward force = total downward force</a:t>
            </a:r>
            <a:endParaRPr lang="en-NZ" sz="5400" dirty="0" smtClean="0"/>
          </a:p>
          <a:p>
            <a:pPr algn="ctr"/>
            <a:r>
              <a:rPr lang="el-GR" sz="5400" b="1" i="1" dirty="0" smtClean="0"/>
              <a:t>τ</a:t>
            </a:r>
            <a:r>
              <a:rPr lang="en-NZ" sz="5400" b="1" baseline="-25000" dirty="0" smtClean="0"/>
              <a:t>net</a:t>
            </a:r>
            <a:r>
              <a:rPr lang="en-NZ" sz="5400" b="1" dirty="0" smtClean="0"/>
              <a:t> = 0 </a:t>
            </a:r>
            <a:r>
              <a:rPr lang="en-NZ" sz="2800" dirty="0" smtClean="0"/>
              <a:t>total clock. torque = total </a:t>
            </a:r>
            <a:r>
              <a:rPr lang="en-NZ" sz="2800" dirty="0" err="1" smtClean="0"/>
              <a:t>anticlock</a:t>
            </a:r>
            <a:r>
              <a:rPr lang="en-NZ" sz="2800" dirty="0" smtClean="0"/>
              <a:t>. torque</a:t>
            </a:r>
            <a:endParaRPr lang="en-NZ" sz="5400" b="1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3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38200" y="3276600"/>
            <a:ext cx="7467600" cy="1219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Isosceles Triangle 4"/>
          <p:cNvSpPr/>
          <p:nvPr/>
        </p:nvSpPr>
        <p:spPr>
          <a:xfrm>
            <a:off x="609600" y="3429000"/>
            <a:ext cx="457200" cy="6858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Oval 5"/>
          <p:cNvSpPr/>
          <p:nvPr/>
        </p:nvSpPr>
        <p:spPr>
          <a:xfrm>
            <a:off x="2210594" y="1676400"/>
            <a:ext cx="1219200" cy="1600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TextBox 9"/>
          <p:cNvSpPr txBox="1"/>
          <p:nvPr/>
        </p:nvSpPr>
        <p:spPr>
          <a:xfrm>
            <a:off x="2286794" y="22098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>
                <a:solidFill>
                  <a:schemeClr val="bg1"/>
                </a:solidFill>
              </a:rPr>
              <a:t>80 kg</a:t>
            </a:r>
            <a:endParaRPr lang="en-NZ" sz="320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1524397" y="4724003"/>
            <a:ext cx="2590800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4039394" y="4037806"/>
            <a:ext cx="121840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038600" y="472440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294 N</a:t>
            </a:r>
            <a:endParaRPr lang="en-NZ" sz="3200" dirty="0" smtClean="0"/>
          </a:p>
        </p:txBody>
      </p:sp>
      <p:cxnSp>
        <p:nvCxnSpPr>
          <p:cNvPr id="28" name="Straight Arrow Connector 27"/>
          <p:cNvCxnSpPr/>
          <p:nvPr/>
        </p:nvCxnSpPr>
        <p:spPr>
          <a:xfrm rot="5400000" flipH="1" flipV="1">
            <a:off x="36909" y="2629297"/>
            <a:ext cx="1600994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209800" y="5997714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/>
              <a:t>784 N</a:t>
            </a:r>
            <a:endParaRPr lang="en-NZ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" y="235803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800" b="1" dirty="0" smtClean="0"/>
              <a:t>Two pivots case</a:t>
            </a:r>
          </a:p>
        </p:txBody>
      </p:sp>
      <p:sp>
        <p:nvSpPr>
          <p:cNvPr id="22" name="Isosceles Triangle 21"/>
          <p:cNvSpPr/>
          <p:nvPr/>
        </p:nvSpPr>
        <p:spPr>
          <a:xfrm>
            <a:off x="8077200" y="3429000"/>
            <a:ext cx="457200" cy="6858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25" name="Straight Arrow Connector 24"/>
          <p:cNvCxnSpPr/>
          <p:nvPr/>
        </p:nvCxnSpPr>
        <p:spPr>
          <a:xfrm rot="5400000" flipH="1" flipV="1">
            <a:off x="7506097" y="2627709"/>
            <a:ext cx="1600994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28600" y="41910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Pivot A</a:t>
            </a:r>
            <a:endParaRPr lang="en-NZ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7620000" y="4139625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Pivot B</a:t>
            </a:r>
            <a:endParaRPr lang="en-NZ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533400" y="1066800"/>
            <a:ext cx="137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i="1" dirty="0" smtClean="0"/>
              <a:t>F</a:t>
            </a:r>
            <a:r>
              <a:rPr lang="en-NZ" sz="4000" b="1" i="1" baseline="-25000" dirty="0" smtClean="0"/>
              <a:t>A</a:t>
            </a:r>
            <a:endParaRPr lang="en-NZ" sz="4000" b="1" i="1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8001000" y="1066800"/>
            <a:ext cx="114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i="1" dirty="0" smtClean="0"/>
              <a:t>F</a:t>
            </a:r>
            <a:r>
              <a:rPr lang="en-NZ" sz="4000" b="1" i="1" baseline="-25000" dirty="0" smtClean="0"/>
              <a:t>B</a:t>
            </a:r>
            <a:endParaRPr lang="en-NZ" sz="4000" b="1" i="1" baseline="-250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838200" y="3733800"/>
            <a:ext cx="19812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819400" y="3733800"/>
            <a:ext cx="18288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648200" y="3733800"/>
            <a:ext cx="3657600" cy="158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371600" y="36576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0.5 m</a:t>
            </a:r>
            <a:endParaRPr lang="en-NZ" sz="3200" dirty="0"/>
          </a:p>
        </p:txBody>
      </p:sp>
      <p:sp>
        <p:nvSpPr>
          <p:cNvPr id="40" name="TextBox 39"/>
          <p:cNvSpPr txBox="1"/>
          <p:nvPr/>
        </p:nvSpPr>
        <p:spPr>
          <a:xfrm>
            <a:off x="3276600" y="36576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0.5 m</a:t>
            </a:r>
            <a:endParaRPr lang="en-NZ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6019800" y="36576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1.0 m</a:t>
            </a:r>
            <a:endParaRPr lang="en-NZ" sz="3200" dirty="0"/>
          </a:p>
        </p:txBody>
      </p:sp>
      <p:sp>
        <p:nvSpPr>
          <p:cNvPr id="37" name="TextBox 36"/>
          <p:cNvSpPr txBox="1"/>
          <p:nvPr/>
        </p:nvSpPr>
        <p:spPr>
          <a:xfrm>
            <a:off x="5105400" y="5867400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b="1" dirty="0" smtClean="0">
                <a:solidFill>
                  <a:srgbClr val="FF0000"/>
                </a:solidFill>
              </a:rPr>
              <a:t>mass of the plank = 30 kg</a:t>
            </a:r>
          </a:p>
          <a:p>
            <a:r>
              <a:rPr lang="en-NZ" sz="2400" b="1" dirty="0" smtClean="0">
                <a:solidFill>
                  <a:srgbClr val="FF0000"/>
                </a:solidFill>
              </a:rPr>
              <a:t>length of the plank = 2 m</a:t>
            </a:r>
            <a:endParaRPr lang="en-NZ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3" grpId="0"/>
      <p:bldP spid="21" grpId="0"/>
      <p:bldP spid="29" grpId="0"/>
      <p:bldP spid="30" grpId="0"/>
      <p:bldP spid="39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271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1_Office Theme</vt:lpstr>
      <vt:lpstr>2_Office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35</cp:revision>
  <dcterms:created xsi:type="dcterms:W3CDTF">2006-08-16T00:00:00Z</dcterms:created>
  <dcterms:modified xsi:type="dcterms:W3CDTF">2012-06-12T20:13:03Z</dcterms:modified>
</cp:coreProperties>
</file>